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69" r:id="rId16"/>
    <p:sldId id="271" r:id="rId17"/>
    <p:sldId id="272" r:id="rId18"/>
    <p:sldId id="273" r:id="rId1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D:\NGAJAR\DIAH%20STATISTIK\tab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id-ID"/>
              <a:t>Histogram</a:t>
            </a:r>
          </a:p>
        </c:rich>
      </c:tx>
      <c:layout/>
      <c:overlay val="0"/>
    </c:title>
    <c:autoTitleDeleted val="0"/>
    <c:plotArea>
      <c:layout/>
      <c:barChart>
        <c:barDir val="col"/>
        <c:grouping val="clustered"/>
        <c:varyColors val="0"/>
        <c:ser>
          <c:idx val="0"/>
          <c:order val="0"/>
          <c:spPr>
            <a:solidFill>
              <a:schemeClr val="accent5">
                <a:lumMod val="75000"/>
              </a:schemeClr>
            </a:solidFill>
          </c:spPr>
          <c:invertIfNegative val="0"/>
          <c:dPt>
            <c:idx val="0"/>
            <c:invertIfNegative val="0"/>
            <c:bubble3D val="0"/>
            <c:spPr>
              <a:solidFill>
                <a:schemeClr val="accent3">
                  <a:lumMod val="60000"/>
                  <a:lumOff val="40000"/>
                </a:schemeClr>
              </a:solidFill>
            </c:spPr>
          </c:dPt>
          <c:dPt>
            <c:idx val="2"/>
            <c:invertIfNegative val="0"/>
            <c:bubble3D val="0"/>
            <c:spPr>
              <a:solidFill>
                <a:schemeClr val="accent3">
                  <a:lumMod val="60000"/>
                  <a:lumOff val="40000"/>
                </a:schemeClr>
              </a:solidFill>
            </c:spPr>
          </c:dPt>
          <c:dPt>
            <c:idx val="4"/>
            <c:invertIfNegative val="0"/>
            <c:bubble3D val="0"/>
            <c:spPr>
              <a:solidFill>
                <a:schemeClr val="accent3">
                  <a:lumMod val="60000"/>
                  <a:lumOff val="40000"/>
                </a:schemeClr>
              </a:solidFill>
            </c:spPr>
          </c:dPt>
          <c:cat>
            <c:strRef>
              <c:f>Sheet2!$C$4:$C$9</c:f>
              <c:strCache>
                <c:ptCount val="6"/>
                <c:pt idx="0">
                  <c:v>44.5</c:v>
                </c:pt>
                <c:pt idx="1">
                  <c:v>52.5</c:v>
                </c:pt>
                <c:pt idx="2">
                  <c:v>60.5</c:v>
                </c:pt>
                <c:pt idx="3">
                  <c:v>68.5</c:v>
                </c:pt>
                <c:pt idx="4">
                  <c:v>76.5</c:v>
                </c:pt>
                <c:pt idx="5">
                  <c:v>84.5</c:v>
                </c:pt>
              </c:strCache>
            </c:strRef>
          </c:cat>
          <c:val>
            <c:numRef>
              <c:f>Sheet2!$D$4:$D$9</c:f>
              <c:numCache>
                <c:formatCode>General</c:formatCode>
                <c:ptCount val="6"/>
                <c:pt idx="0">
                  <c:v>4</c:v>
                </c:pt>
                <c:pt idx="1">
                  <c:v>6</c:v>
                </c:pt>
                <c:pt idx="2">
                  <c:v>3</c:v>
                </c:pt>
                <c:pt idx="3">
                  <c:v>6</c:v>
                </c:pt>
                <c:pt idx="4">
                  <c:v>4</c:v>
                </c:pt>
                <c:pt idx="5">
                  <c:v>7</c:v>
                </c:pt>
              </c:numCache>
            </c:numRef>
          </c:val>
        </c:ser>
        <c:dLbls>
          <c:showLegendKey val="0"/>
          <c:showVal val="0"/>
          <c:showCatName val="0"/>
          <c:showSerName val="0"/>
          <c:showPercent val="0"/>
          <c:showBubbleSize val="0"/>
        </c:dLbls>
        <c:gapWidth val="0"/>
        <c:axId val="176809472"/>
        <c:axId val="176811392"/>
      </c:barChart>
      <c:catAx>
        <c:axId val="176809472"/>
        <c:scaling>
          <c:orientation val="minMax"/>
        </c:scaling>
        <c:delete val="0"/>
        <c:axPos val="b"/>
        <c:title>
          <c:tx>
            <c:rich>
              <a:bodyPr/>
              <a:lstStyle/>
              <a:p>
                <a:pPr>
                  <a:defRPr/>
                </a:pPr>
                <a:r>
                  <a:rPr lang="id-ID"/>
                  <a:t>Batas</a:t>
                </a:r>
                <a:r>
                  <a:rPr lang="id-ID" baseline="0"/>
                  <a:t> Kelas</a:t>
                </a:r>
                <a:endParaRPr lang="id-ID"/>
              </a:p>
            </c:rich>
          </c:tx>
          <c:layout/>
          <c:overlay val="0"/>
        </c:title>
        <c:majorTickMark val="none"/>
        <c:minorTickMark val="none"/>
        <c:tickLblPos val="nextTo"/>
        <c:crossAx val="176811392"/>
        <c:crosses val="autoZero"/>
        <c:auto val="1"/>
        <c:lblAlgn val="ctr"/>
        <c:lblOffset val="100"/>
        <c:noMultiLvlLbl val="0"/>
      </c:catAx>
      <c:valAx>
        <c:axId val="176811392"/>
        <c:scaling>
          <c:orientation val="minMax"/>
        </c:scaling>
        <c:delete val="0"/>
        <c:axPos val="l"/>
        <c:title>
          <c:tx>
            <c:rich>
              <a:bodyPr/>
              <a:lstStyle/>
              <a:p>
                <a:pPr>
                  <a:defRPr/>
                </a:pPr>
                <a:r>
                  <a:rPr lang="id-ID"/>
                  <a:t>Frekuensi</a:t>
                </a:r>
              </a:p>
            </c:rich>
          </c:tx>
          <c:layout/>
          <c:overlay val="0"/>
        </c:title>
        <c:numFmt formatCode="General" sourceLinked="1"/>
        <c:majorTickMark val="out"/>
        <c:minorTickMark val="none"/>
        <c:tickLblPos val="nextTo"/>
        <c:crossAx val="176809472"/>
        <c:crosses val="autoZero"/>
        <c:crossBetween val="between"/>
      </c:valAx>
    </c:plotArea>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CB62A5BB-07CA-406A-BF38-298C398E5898}" type="datetimeFigureOut">
              <a:rPr lang="id-ID" smtClean="0"/>
              <a:t>02/10/2020</a:t>
            </a:fld>
            <a:endParaRPr lang="id-ID"/>
          </a:p>
        </p:txBody>
      </p:sp>
      <p:sp>
        <p:nvSpPr>
          <p:cNvPr id="8" name="Slide Number Placeholder 7"/>
          <p:cNvSpPr>
            <a:spLocks noGrp="1"/>
          </p:cNvSpPr>
          <p:nvPr>
            <p:ph type="sldNum" sz="quarter" idx="11"/>
          </p:nvPr>
        </p:nvSpPr>
        <p:spPr/>
        <p:txBody>
          <a:bodyPr/>
          <a:lstStyle/>
          <a:p>
            <a:fld id="{DE9678E0-0615-40C5-AF7C-10BC2AB1E97C}" type="slidenum">
              <a:rPr lang="id-ID" smtClean="0"/>
              <a:t>‹#›</a:t>
            </a:fld>
            <a:endParaRPr lang="id-ID"/>
          </a:p>
        </p:txBody>
      </p:sp>
      <p:sp>
        <p:nvSpPr>
          <p:cNvPr id="9" name="Footer Placeholder 8"/>
          <p:cNvSpPr>
            <a:spLocks noGrp="1"/>
          </p:cNvSpPr>
          <p:nvPr>
            <p:ph type="ftr" sz="quarter" idx="12"/>
          </p:nvPr>
        </p:nvSpPr>
        <p:spPr/>
        <p:txBody>
          <a:bodyPr/>
          <a:lstStyle/>
          <a:p>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62A5BB-07CA-406A-BF38-298C398E5898}" type="datetimeFigureOut">
              <a:rPr lang="id-ID" smtClean="0"/>
              <a:t>02/10/2020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E9678E0-0615-40C5-AF7C-10BC2AB1E97C}"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62A5BB-07CA-406A-BF38-298C398E5898}" type="datetimeFigureOut">
              <a:rPr lang="id-ID" smtClean="0"/>
              <a:t>02/10/2020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E9678E0-0615-40C5-AF7C-10BC2AB1E97C}"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B62A5BB-07CA-406A-BF38-298C398E5898}" type="datetimeFigureOut">
              <a:rPr lang="id-ID" smtClean="0"/>
              <a:t>02/10/2020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E9678E0-0615-40C5-AF7C-10BC2AB1E97C}" type="slidenum">
              <a:rPr lang="id-ID" smtClean="0"/>
              <a:t>‹#›</a:t>
            </a:fld>
            <a:endParaRPr lang="id-ID"/>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CB62A5BB-07CA-406A-BF38-298C398E5898}" type="datetimeFigureOut">
              <a:rPr lang="id-ID" smtClean="0"/>
              <a:t>02/10/2020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DE9678E0-0615-40C5-AF7C-10BC2AB1E97C}" type="slidenum">
              <a:rPr lang="id-ID" smtClean="0"/>
              <a:t>‹#›</a:t>
            </a:fld>
            <a:endParaRPr lang="id-ID"/>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62A5BB-07CA-406A-BF38-298C398E5898}" type="datetimeFigureOut">
              <a:rPr lang="id-ID" smtClean="0"/>
              <a:t>02/10/2020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DE9678E0-0615-40C5-AF7C-10BC2AB1E97C}"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62A5BB-07CA-406A-BF38-298C398E5898}" type="datetimeFigureOut">
              <a:rPr lang="id-ID" smtClean="0"/>
              <a:t>02/10/2020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DE9678E0-0615-40C5-AF7C-10BC2AB1E97C}"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62A5BB-07CA-406A-BF38-298C398E5898}" type="datetimeFigureOut">
              <a:rPr lang="id-ID" smtClean="0"/>
              <a:t>02/10/2020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E9678E0-0615-40C5-AF7C-10BC2AB1E97C}" type="slidenum">
              <a:rPr lang="id-ID" smtClean="0"/>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62A5BB-07CA-406A-BF38-298C398E5898}" type="datetimeFigureOut">
              <a:rPr lang="id-ID" smtClean="0"/>
              <a:t>02/10/2020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DE9678E0-0615-40C5-AF7C-10BC2AB1E97C}"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62A5BB-07CA-406A-BF38-298C398E5898}" type="datetimeFigureOut">
              <a:rPr lang="id-ID" smtClean="0"/>
              <a:t>02/10/2020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E9678E0-0615-40C5-AF7C-10BC2AB1E97C}"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62A5BB-07CA-406A-BF38-298C398E5898}" type="datetimeFigureOut">
              <a:rPr lang="id-ID" smtClean="0"/>
              <a:t>02/10/2020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DE9678E0-0615-40C5-AF7C-10BC2AB1E97C}"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CB62A5BB-07CA-406A-BF38-298C398E5898}" type="datetimeFigureOut">
              <a:rPr lang="id-ID" smtClean="0"/>
              <a:t>02/10/2020</a:t>
            </a:fld>
            <a:endParaRPr lang="id-ID"/>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DE9678E0-0615-40C5-AF7C-10BC2AB1E97C}" type="slidenum">
              <a:rPr lang="id-ID" smtClean="0"/>
              <a:t>‹#›</a:t>
            </a:fld>
            <a:endParaRPr lang="id-ID"/>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id-ID"/>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id-ID" dirty="0" smtClean="0"/>
              <a:t>TEKNIK PERBAIKAN </a:t>
            </a:r>
            <a:r>
              <a:rPr lang="id-ID" dirty="0" smtClean="0"/>
              <a:t>KUALITAS</a:t>
            </a:r>
            <a:r>
              <a:rPr lang="en-US" dirty="0" smtClean="0"/>
              <a:t> (1)</a:t>
            </a:r>
            <a:endParaRPr lang="id-ID" dirty="0"/>
          </a:p>
        </p:txBody>
      </p:sp>
      <p:sp>
        <p:nvSpPr>
          <p:cNvPr id="3" name="Subtitle 2"/>
          <p:cNvSpPr>
            <a:spLocks noGrp="1"/>
          </p:cNvSpPr>
          <p:nvPr>
            <p:ph type="subTitle" idx="1"/>
          </p:nvPr>
        </p:nvSpPr>
        <p:spPr/>
        <p:txBody>
          <a:bodyPr/>
          <a:lstStyle/>
          <a:p>
            <a:r>
              <a:rPr lang="id-ID" smtClean="0"/>
              <a:t>DIAH PRAMESTARI, ST.,MT</a:t>
            </a:r>
            <a:endParaRPr lang="id-ID"/>
          </a:p>
        </p:txBody>
      </p:sp>
    </p:spTree>
    <p:extLst>
      <p:ext uri="{BB962C8B-B14F-4D97-AF65-F5344CB8AC3E}">
        <p14:creationId xmlns:p14="http://schemas.microsoft.com/office/powerpoint/2010/main" val="24071164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44715"/>
            <a:ext cx="7315200" cy="876173"/>
          </a:xfrm>
        </p:spPr>
        <p:txBody>
          <a:bodyPr/>
          <a:lstStyle/>
          <a:p>
            <a:r>
              <a:rPr lang="en-US" b="1" dirty="0"/>
              <a:t>BASIC TOOLS = 7 TOOLS</a:t>
            </a:r>
            <a:endParaRPr lang="id-ID" dirty="0"/>
          </a:p>
        </p:txBody>
      </p:sp>
      <p:sp>
        <p:nvSpPr>
          <p:cNvPr id="3" name="Content Placeholder 2"/>
          <p:cNvSpPr>
            <a:spLocks noGrp="1"/>
          </p:cNvSpPr>
          <p:nvPr>
            <p:ph idx="1"/>
          </p:nvPr>
        </p:nvSpPr>
        <p:spPr/>
        <p:txBody>
          <a:bodyPr/>
          <a:lstStyle/>
          <a:p>
            <a:endParaRPr lang="id-ID"/>
          </a:p>
        </p:txBody>
      </p:sp>
      <p:sp>
        <p:nvSpPr>
          <p:cNvPr id="4" name="Rounded Rectangle 3"/>
          <p:cNvSpPr/>
          <p:nvPr/>
        </p:nvSpPr>
        <p:spPr>
          <a:xfrm>
            <a:off x="827584" y="2708920"/>
            <a:ext cx="7920880" cy="3733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ct val="90000"/>
              </a:lnSpc>
            </a:pPr>
            <a:r>
              <a:rPr lang="id-ID" dirty="0" smtClean="0"/>
              <a:t>1. </a:t>
            </a:r>
            <a:r>
              <a:rPr lang="en-US" sz="2400" dirty="0" smtClean="0"/>
              <a:t>CHECK </a:t>
            </a:r>
            <a:r>
              <a:rPr lang="en-US" sz="2400" dirty="0"/>
              <a:t>SHEET		: </a:t>
            </a:r>
            <a:r>
              <a:rPr lang="en-US" sz="2400" dirty="0" err="1"/>
              <a:t>tabel</a:t>
            </a:r>
            <a:r>
              <a:rPr lang="en-US" sz="2400" dirty="0"/>
              <a:t> </a:t>
            </a:r>
            <a:r>
              <a:rPr lang="en-US" sz="2400" dirty="0" err="1"/>
              <a:t>pencatat</a:t>
            </a:r>
            <a:r>
              <a:rPr lang="en-US" sz="2400" dirty="0"/>
              <a:t> data</a:t>
            </a:r>
          </a:p>
          <a:p>
            <a:pPr>
              <a:lnSpc>
                <a:spcPct val="90000"/>
              </a:lnSpc>
            </a:pPr>
            <a:r>
              <a:rPr lang="en-US" sz="2400" dirty="0"/>
              <a:t>2. HISTOGRAM		: </a:t>
            </a:r>
            <a:r>
              <a:rPr lang="en-US" sz="2400" dirty="0" err="1"/>
              <a:t>gambar</a:t>
            </a:r>
            <a:r>
              <a:rPr lang="en-US" sz="2400" dirty="0"/>
              <a:t> </a:t>
            </a:r>
            <a:r>
              <a:rPr lang="en-US" sz="2400" dirty="0" err="1"/>
              <a:t>penyajian</a:t>
            </a:r>
            <a:r>
              <a:rPr lang="en-US" sz="2400" dirty="0"/>
              <a:t> data</a:t>
            </a:r>
          </a:p>
          <a:p>
            <a:pPr>
              <a:lnSpc>
                <a:spcPct val="90000"/>
              </a:lnSpc>
            </a:pPr>
            <a:r>
              <a:rPr lang="en-US" sz="2400" dirty="0"/>
              <a:t>3. DIAGRAM PARETO	</a:t>
            </a:r>
            <a:r>
              <a:rPr lang="en-US" sz="2400" dirty="0" smtClean="0"/>
              <a:t>: </a:t>
            </a:r>
            <a:r>
              <a:rPr lang="en-US" sz="2400" dirty="0" err="1"/>
              <a:t>prioritas</a:t>
            </a:r>
            <a:r>
              <a:rPr lang="en-US" sz="2400" dirty="0"/>
              <a:t> </a:t>
            </a:r>
            <a:r>
              <a:rPr lang="en-US" sz="2400" dirty="0" err="1"/>
              <a:t>masalah</a:t>
            </a:r>
            <a:endParaRPr lang="en-US" sz="2400" dirty="0"/>
          </a:p>
          <a:p>
            <a:pPr>
              <a:lnSpc>
                <a:spcPct val="90000"/>
              </a:lnSpc>
            </a:pPr>
            <a:r>
              <a:rPr lang="en-US" sz="2400" dirty="0"/>
              <a:t>4. DIAGRAM SEBAB AKIBAT	: brain storming</a:t>
            </a:r>
          </a:p>
          <a:p>
            <a:pPr>
              <a:lnSpc>
                <a:spcPct val="90000"/>
              </a:lnSpc>
            </a:pPr>
            <a:r>
              <a:rPr lang="en-US" sz="2400" dirty="0"/>
              <a:t>5. STRATIFIKASI 	      	: </a:t>
            </a:r>
            <a:r>
              <a:rPr lang="en-US" sz="2400" dirty="0" err="1"/>
              <a:t>rancangan</a:t>
            </a:r>
            <a:r>
              <a:rPr lang="en-US" sz="2400" dirty="0"/>
              <a:t> </a:t>
            </a:r>
            <a:r>
              <a:rPr lang="en-US" sz="2400" dirty="0" err="1"/>
              <a:t>pemilahan</a:t>
            </a:r>
            <a:r>
              <a:rPr lang="en-US" sz="2400" dirty="0"/>
              <a:t> </a:t>
            </a:r>
            <a:r>
              <a:rPr lang="id-ID" sz="2400" dirty="0" smtClean="0"/>
              <a:t>					  </a:t>
            </a:r>
            <a:r>
              <a:rPr lang="en-US" sz="2400" dirty="0" smtClean="0"/>
              <a:t>data</a:t>
            </a:r>
            <a:endParaRPr lang="en-US" sz="2400" dirty="0"/>
          </a:p>
          <a:p>
            <a:pPr>
              <a:lnSpc>
                <a:spcPct val="90000"/>
              </a:lnSpc>
            </a:pPr>
            <a:r>
              <a:rPr lang="en-US" sz="2400" dirty="0"/>
              <a:t>6. SCATTER DIAGRAM	</a:t>
            </a:r>
            <a:r>
              <a:rPr lang="en-US" sz="2400" dirty="0" smtClean="0"/>
              <a:t>: </a:t>
            </a:r>
            <a:r>
              <a:rPr lang="en-US" sz="2400" dirty="0" err="1"/>
              <a:t>pembuktian</a:t>
            </a:r>
            <a:r>
              <a:rPr lang="en-US" sz="2400" dirty="0"/>
              <a:t> </a:t>
            </a:r>
            <a:r>
              <a:rPr lang="en-US" sz="2400" dirty="0" err="1"/>
              <a:t>penyebab</a:t>
            </a:r>
            <a:endParaRPr lang="en-US" sz="2400" dirty="0"/>
          </a:p>
          <a:p>
            <a:pPr>
              <a:lnSpc>
                <a:spcPct val="90000"/>
              </a:lnSpc>
            </a:pPr>
            <a:r>
              <a:rPr lang="en-US" sz="2400" dirty="0"/>
              <a:t>7. PETA KENDALI 		: </a:t>
            </a:r>
            <a:r>
              <a:rPr lang="en-US" sz="2400" dirty="0" err="1"/>
              <a:t>penelusuran</a:t>
            </a:r>
            <a:r>
              <a:rPr lang="en-US" sz="2400" dirty="0"/>
              <a:t> </a:t>
            </a:r>
            <a:r>
              <a:rPr lang="en-US" sz="2400" dirty="0" err="1" smtClean="0"/>
              <a:t>sifat</a:t>
            </a:r>
            <a:r>
              <a:rPr lang="id-ID" sz="2400" dirty="0" smtClean="0"/>
              <a:t>						  </a:t>
            </a:r>
            <a:r>
              <a:rPr lang="en-US" sz="2400" dirty="0" err="1" smtClean="0"/>
              <a:t>penyimpangan</a:t>
            </a:r>
            <a:r>
              <a:rPr lang="id-ID" sz="2400" dirty="0" smtClean="0"/>
              <a:t> </a:t>
            </a:r>
            <a:r>
              <a:rPr lang="en-US" sz="2400" dirty="0" err="1" smtClean="0"/>
              <a:t>masalah</a:t>
            </a:r>
            <a:endParaRPr lang="en-US" sz="2400" dirty="0"/>
          </a:p>
        </p:txBody>
      </p:sp>
    </p:spTree>
    <p:extLst>
      <p:ext uri="{BB962C8B-B14F-4D97-AF65-F5344CB8AC3E}">
        <p14:creationId xmlns:p14="http://schemas.microsoft.com/office/powerpoint/2010/main" val="1505127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44715"/>
            <a:ext cx="7315200" cy="804165"/>
          </a:xfrm>
        </p:spPr>
        <p:txBody>
          <a:bodyPr/>
          <a:lstStyle/>
          <a:p>
            <a:r>
              <a:rPr lang="id-ID" dirty="0" smtClean="0"/>
              <a:t>CHECK SHEET</a:t>
            </a:r>
            <a:endParaRPr lang="id-ID" dirty="0"/>
          </a:p>
        </p:txBody>
      </p:sp>
      <p:sp>
        <p:nvSpPr>
          <p:cNvPr id="3" name="Content Placeholder 2"/>
          <p:cNvSpPr>
            <a:spLocks noGrp="1"/>
          </p:cNvSpPr>
          <p:nvPr>
            <p:ph idx="1"/>
          </p:nvPr>
        </p:nvSpPr>
        <p:spPr>
          <a:xfrm>
            <a:off x="467544" y="2420889"/>
            <a:ext cx="8136904" cy="3888472"/>
          </a:xfrm>
        </p:spPr>
        <p:txBody>
          <a:bodyPr>
            <a:normAutofit fontScale="92500" lnSpcReduction="10000"/>
          </a:bodyPr>
          <a:lstStyle/>
          <a:p>
            <a:pPr algn="just"/>
            <a:r>
              <a:rPr lang="id-ID" dirty="0" smtClean="0"/>
              <a:t>Biasa disebut Check List atau Tally Chart</a:t>
            </a:r>
          </a:p>
          <a:p>
            <a:pPr algn="just"/>
            <a:r>
              <a:rPr lang="sv-SE" dirty="0"/>
              <a:t>alat pertama dari tujuh alat dasar manajemen kualitas yang  sederhana dan digunakan untuk mencatat dan mengklasifikasi data yang telah </a:t>
            </a:r>
            <a:r>
              <a:rPr lang="sv-SE" dirty="0" smtClean="0"/>
              <a:t>diamati</a:t>
            </a:r>
            <a:endParaRPr lang="id-ID" dirty="0" smtClean="0"/>
          </a:p>
          <a:p>
            <a:pPr algn="just"/>
            <a:r>
              <a:rPr lang="id-ID" dirty="0"/>
              <a:t>salah satu metoda untuk memperoleh data yang berbentuk daftar yang berisi pernyataan dan pertanyaan yang ingin diselidiki dengan </a:t>
            </a:r>
            <a:r>
              <a:rPr lang="id-ID" dirty="0" smtClean="0"/>
              <a:t>memberi </a:t>
            </a:r>
            <a:r>
              <a:rPr lang="id-ID" dirty="0"/>
              <a:t>tanda </a:t>
            </a:r>
            <a:r>
              <a:rPr lang="id-ID" dirty="0" smtClean="0"/>
              <a:t>cek</a:t>
            </a:r>
          </a:p>
          <a:p>
            <a:pPr algn="just"/>
            <a:r>
              <a:rPr lang="id-ID" dirty="0"/>
              <a:t>Alat ini berupa lembar pencatatan data secara mudah dan sederhana, sehingga menghindari kesalahan-kesalahan yang mungkin terjadi dalam pengumpulan data tersebut. Umumnya Check Sheet berisi pertanyaan-pertanyaan yang dibuat sedemikian rupa, sehingga pencatat cukup memberikan tanda kolom yang telah tersedia, dan memberikan keterangan seperlunya. </a:t>
            </a:r>
          </a:p>
        </p:txBody>
      </p:sp>
    </p:spTree>
    <p:extLst>
      <p:ext uri="{BB962C8B-B14F-4D97-AF65-F5344CB8AC3E}">
        <p14:creationId xmlns:p14="http://schemas.microsoft.com/office/powerpoint/2010/main" val="819889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1544715"/>
            <a:ext cx="7315200" cy="804165"/>
          </a:xfrm>
        </p:spPr>
        <p:txBody>
          <a:bodyPr/>
          <a:lstStyle/>
          <a:p>
            <a:r>
              <a:rPr lang="id-ID" dirty="0"/>
              <a:t>CHECK </a:t>
            </a:r>
            <a:r>
              <a:rPr lang="id-ID" dirty="0" smtClean="0"/>
              <a:t>SHEET (2)</a:t>
            </a:r>
            <a:endParaRPr lang="id-ID" dirty="0"/>
          </a:p>
        </p:txBody>
      </p:sp>
      <p:sp>
        <p:nvSpPr>
          <p:cNvPr id="3" name="Content Placeholder 2"/>
          <p:cNvSpPr>
            <a:spLocks noGrp="1"/>
          </p:cNvSpPr>
          <p:nvPr>
            <p:ph idx="1"/>
          </p:nvPr>
        </p:nvSpPr>
        <p:spPr>
          <a:xfrm>
            <a:off x="914400" y="2769833"/>
            <a:ext cx="7315200" cy="3827519"/>
          </a:xfrm>
        </p:spPr>
        <p:txBody>
          <a:bodyPr>
            <a:normAutofit fontScale="92500" lnSpcReduction="10000"/>
          </a:bodyPr>
          <a:lstStyle/>
          <a:p>
            <a:pPr marL="354013" indent="-307975" algn="just"/>
            <a:r>
              <a:rPr lang="id-ID" dirty="0" smtClean="0"/>
              <a:t>Manfaat </a:t>
            </a:r>
            <a:r>
              <a:rPr lang="id-ID" dirty="0"/>
              <a:t>yang dapat diperoleh dari penggunaan check sheet </a:t>
            </a:r>
            <a:r>
              <a:rPr lang="id-ID" dirty="0" smtClean="0"/>
              <a:t> dalam </a:t>
            </a:r>
            <a:r>
              <a:rPr lang="id-ID" dirty="0"/>
              <a:t>mengelola kualitas terutama </a:t>
            </a:r>
            <a:r>
              <a:rPr lang="id-ID" dirty="0" smtClean="0"/>
              <a:t>untuk</a:t>
            </a:r>
          </a:p>
          <a:p>
            <a:pPr lvl="1" algn="just"/>
            <a:r>
              <a:rPr lang="id-ID" dirty="0" smtClean="0"/>
              <a:t>Memudahkan </a:t>
            </a:r>
            <a:r>
              <a:rPr lang="id-ID" dirty="0"/>
              <a:t>proses pengumpulan data terutama untuk mengetahui bagaimana sesuatu masalah sering terjadi. Kemudahan ini akan berdampak pada efisiensi dalam pengumpulan </a:t>
            </a:r>
            <a:r>
              <a:rPr lang="id-ID" dirty="0" smtClean="0"/>
              <a:t>data</a:t>
            </a:r>
            <a:endParaRPr lang="id-ID" dirty="0"/>
          </a:p>
          <a:p>
            <a:pPr lvl="1" algn="just"/>
            <a:r>
              <a:rPr lang="id-ID" dirty="0" smtClean="0"/>
              <a:t>Memudahkan </a:t>
            </a:r>
            <a:r>
              <a:rPr lang="id-ID" dirty="0"/>
              <a:t>pemilahan data ke dalam kategori yang berbeda seperti penyebab-penyebab, masalah-masalah dan lain-lain. Data-data yang telah terpilah secara rinci yang dikumpulkan dengan menggunakan check sheet, sekaligus memudahkan pengolahan lebih lanjut untuk memberikan gambaran tentang faktor-faktor yang relevan dengan persoalan yang sedang </a:t>
            </a:r>
            <a:r>
              <a:rPr lang="id-ID" dirty="0" smtClean="0"/>
              <a:t>dihadapi</a:t>
            </a:r>
          </a:p>
          <a:p>
            <a:pPr lvl="1" algn="just"/>
            <a:r>
              <a:rPr lang="id-ID" dirty="0" smtClean="0"/>
              <a:t>Memudahkan </a:t>
            </a:r>
            <a:r>
              <a:rPr lang="id-ID" dirty="0"/>
              <a:t>penyusunan data secara otomatis, sehingga data itu dapat dipergunakan dengan </a:t>
            </a:r>
            <a:r>
              <a:rPr lang="id-ID" dirty="0" smtClean="0"/>
              <a:t>mudah</a:t>
            </a:r>
          </a:p>
          <a:p>
            <a:pPr lvl="1" algn="just"/>
            <a:r>
              <a:rPr lang="id-ID" dirty="0" smtClean="0"/>
              <a:t>Memudahkan </a:t>
            </a:r>
            <a:r>
              <a:rPr lang="id-ID" dirty="0"/>
              <a:t>pemisahan antara opini dan fakta.</a:t>
            </a:r>
          </a:p>
          <a:p>
            <a:endParaRPr lang="id-ID" dirty="0"/>
          </a:p>
        </p:txBody>
      </p:sp>
    </p:spTree>
    <p:extLst>
      <p:ext uri="{BB962C8B-B14F-4D97-AF65-F5344CB8AC3E}">
        <p14:creationId xmlns:p14="http://schemas.microsoft.com/office/powerpoint/2010/main" val="3831270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1340768"/>
            <a:ext cx="7315200" cy="876173"/>
          </a:xfrm>
        </p:spPr>
        <p:txBody>
          <a:bodyPr/>
          <a:lstStyle/>
          <a:p>
            <a:r>
              <a:rPr lang="id-ID" dirty="0"/>
              <a:t>CHECK SHEET </a:t>
            </a:r>
            <a:r>
              <a:rPr lang="id-ID" dirty="0" smtClean="0"/>
              <a:t>(3)</a:t>
            </a:r>
            <a:endParaRPr lang="id-ID" dirty="0"/>
          </a:p>
        </p:txBody>
      </p:sp>
      <p:sp>
        <p:nvSpPr>
          <p:cNvPr id="3" name="Content Placeholder 2"/>
          <p:cNvSpPr>
            <a:spLocks noGrp="1"/>
          </p:cNvSpPr>
          <p:nvPr>
            <p:ph idx="1"/>
          </p:nvPr>
        </p:nvSpPr>
        <p:spPr>
          <a:xfrm>
            <a:off x="683568" y="2276872"/>
            <a:ext cx="7920880" cy="4032489"/>
          </a:xfrm>
        </p:spPr>
        <p:txBody>
          <a:bodyPr>
            <a:normAutofit fontScale="85000" lnSpcReduction="20000"/>
          </a:bodyPr>
          <a:lstStyle/>
          <a:p>
            <a:r>
              <a:rPr lang="id-ID" sz="2400" dirty="0" smtClean="0"/>
              <a:t>Ciri check sheet yang baik : </a:t>
            </a:r>
          </a:p>
          <a:p>
            <a:pPr marL="722313" indent="-457200">
              <a:buAutoNum type="arabicParenR"/>
            </a:pPr>
            <a:r>
              <a:rPr lang="id-ID" sz="2400" dirty="0"/>
              <a:t>Sesuai dengan tujuan yang telah dirumuskan terlebih dahulu</a:t>
            </a:r>
          </a:p>
          <a:p>
            <a:pPr marL="722313" indent="-457200">
              <a:buAutoNum type="arabicParenR"/>
            </a:pPr>
            <a:r>
              <a:rPr lang="id-ID" sz="2400" dirty="0"/>
              <a:t> Direncanakan secara sistematis</a:t>
            </a:r>
          </a:p>
          <a:p>
            <a:pPr marL="722313" indent="-457200">
              <a:buAutoNum type="arabicParenR"/>
            </a:pPr>
            <a:r>
              <a:rPr lang="id-ID" sz="2400" dirty="0"/>
              <a:t> Berupa format yang praktis dan baik</a:t>
            </a:r>
          </a:p>
          <a:p>
            <a:pPr marL="722313" indent="-457200">
              <a:buAutoNum type="arabicParenR"/>
            </a:pPr>
            <a:r>
              <a:rPr lang="id-ID" sz="2400" dirty="0"/>
              <a:t> Hasil pengecekan diolah sesuai dengan tujuan</a:t>
            </a:r>
          </a:p>
          <a:p>
            <a:pPr marL="722313" indent="-457200">
              <a:buAutoNum type="arabicParenR"/>
            </a:pPr>
            <a:r>
              <a:rPr lang="id-ID" sz="2400" dirty="0"/>
              <a:t> Dapat diperiksa validitas, reabilitas, dan ketelitian</a:t>
            </a:r>
          </a:p>
          <a:p>
            <a:pPr marL="722313" indent="-457200">
              <a:buAutoNum type="arabicParenR"/>
            </a:pPr>
            <a:r>
              <a:rPr lang="id-ID" sz="2400" dirty="0"/>
              <a:t> Bersifat kuantitatif</a:t>
            </a:r>
          </a:p>
          <a:p>
            <a:pPr marL="45720" indent="0">
              <a:buNone/>
            </a:pPr>
            <a:endParaRPr lang="id-ID" dirty="0" smtClean="0"/>
          </a:p>
          <a:p>
            <a:pPr algn="just"/>
            <a:r>
              <a:rPr lang="id-ID" sz="2600" dirty="0"/>
              <a:t>Check sheet yang baik haruslah memiliki struktur yang </a:t>
            </a:r>
            <a:r>
              <a:rPr lang="id-ID" sz="2600" b="1" i="1" dirty="0"/>
              <a:t>memuat informasi judul check sheet, identitas pengisi, petunjuk yang berisi penjelasan dan maksud check sheet, petunjuk pengisian dan butir atau item check sheet</a:t>
            </a:r>
            <a:r>
              <a:rPr lang="id-ID" sz="2600" dirty="0"/>
              <a:t>.</a:t>
            </a:r>
          </a:p>
          <a:p>
            <a:endParaRPr lang="id-ID" sz="2600" dirty="0" smtClean="0"/>
          </a:p>
        </p:txBody>
      </p:sp>
    </p:spTree>
    <p:extLst>
      <p:ext uri="{BB962C8B-B14F-4D97-AF65-F5344CB8AC3E}">
        <p14:creationId xmlns:p14="http://schemas.microsoft.com/office/powerpoint/2010/main" val="3878883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692696"/>
            <a:ext cx="7315200" cy="732157"/>
          </a:xfrm>
        </p:spPr>
        <p:txBody>
          <a:bodyPr/>
          <a:lstStyle/>
          <a:p>
            <a:r>
              <a:rPr lang="id-ID" dirty="0"/>
              <a:t>CHECK SHEET </a:t>
            </a:r>
            <a:r>
              <a:rPr lang="id-ID" dirty="0" smtClean="0"/>
              <a:t>(4)</a:t>
            </a:r>
            <a:endParaRPr lang="id-ID" dirty="0"/>
          </a:p>
        </p:txBody>
      </p:sp>
      <p:sp>
        <p:nvSpPr>
          <p:cNvPr id="3" name="Content Placeholder 2"/>
          <p:cNvSpPr>
            <a:spLocks noGrp="1"/>
          </p:cNvSpPr>
          <p:nvPr>
            <p:ph idx="1"/>
          </p:nvPr>
        </p:nvSpPr>
        <p:spPr>
          <a:xfrm>
            <a:off x="611560" y="1412776"/>
            <a:ext cx="7992888" cy="5184576"/>
          </a:xfrm>
        </p:spPr>
        <p:txBody>
          <a:bodyPr>
            <a:noAutofit/>
          </a:bodyPr>
          <a:lstStyle/>
          <a:p>
            <a:pPr algn="just"/>
            <a:r>
              <a:rPr lang="id-ID" dirty="0" smtClean="0"/>
              <a:t>Cara mengimplementasikan Check Sheet</a:t>
            </a:r>
          </a:p>
          <a:p>
            <a:pPr marL="45720" indent="0" algn="just">
              <a:buNone/>
            </a:pPr>
            <a:endParaRPr lang="id-ID" sz="1600" dirty="0" smtClean="0"/>
          </a:p>
          <a:p>
            <a:pPr marL="265113" indent="0">
              <a:buNone/>
            </a:pPr>
            <a:r>
              <a:rPr lang="id-ID" sz="1800" i="1" dirty="0" smtClean="0"/>
              <a:t>Langkah 1</a:t>
            </a:r>
            <a:r>
              <a:rPr lang="id-ID" sz="1800" dirty="0"/>
              <a:t/>
            </a:r>
            <a:br>
              <a:rPr lang="id-ID" sz="1800" dirty="0"/>
            </a:br>
            <a:r>
              <a:rPr lang="id-ID" sz="1800" dirty="0" smtClean="0"/>
              <a:t>memperjelas </a:t>
            </a:r>
            <a:r>
              <a:rPr lang="id-ID" sz="1800" dirty="0"/>
              <a:t>sasaran pengukuran. Untuk membantu memperjelas sasaran pengukuran, kita dapat menjawab pertanyaan-pertanyaan seperti  misalnya apa masalahnya? Mengapa data harus dikumpulkan? Siapa yang akan menggunakan informasi yang dikumpulkan dan informasi yang sebenarnya mereka inginkan? Siapa yang mengumpulkan data? </a:t>
            </a:r>
            <a:br>
              <a:rPr lang="id-ID" sz="1800" dirty="0"/>
            </a:br>
            <a:r>
              <a:rPr lang="id-ID" sz="1800" dirty="0"/>
              <a:t/>
            </a:r>
            <a:br>
              <a:rPr lang="id-ID" sz="1800" dirty="0"/>
            </a:br>
            <a:r>
              <a:rPr lang="id-ID" sz="1800" i="1" dirty="0"/>
              <a:t>Langkah 2</a:t>
            </a:r>
            <a:r>
              <a:rPr lang="id-ID" sz="1800" dirty="0"/>
              <a:t/>
            </a:r>
            <a:br>
              <a:rPr lang="id-ID" sz="1800" dirty="0"/>
            </a:br>
            <a:r>
              <a:rPr lang="id-ID" sz="1800" dirty="0" smtClean="0"/>
              <a:t>mengidentifikasikan </a:t>
            </a:r>
            <a:r>
              <a:rPr lang="id-ID" sz="1800" dirty="0"/>
              <a:t>apa yang akan diukur dan waktu pengukuran, misalnya Judul : Keluhan pelanggan, Kategori : </a:t>
            </a:r>
            <a:r>
              <a:rPr lang="id-ID" sz="1800" dirty="0" smtClean="0"/>
              <a:t>Pelayan tidak  ramah, Pengiriman </a:t>
            </a:r>
            <a:r>
              <a:rPr lang="id-ID" sz="1800" dirty="0"/>
              <a:t>terlambat, </a:t>
            </a:r>
            <a:r>
              <a:rPr lang="id-ID" sz="1800" dirty="0" smtClean="0"/>
              <a:t>barang gores sewaktu pengiriman, </a:t>
            </a:r>
            <a:r>
              <a:rPr lang="id-ID" sz="1800" dirty="0"/>
              <a:t>penagihan yang tidak sesuai, dll. </a:t>
            </a:r>
            <a:br>
              <a:rPr lang="id-ID" sz="1800" dirty="0"/>
            </a:br>
            <a:r>
              <a:rPr lang="id-ID" sz="1800" dirty="0"/>
              <a:t/>
            </a:r>
            <a:br>
              <a:rPr lang="id-ID" sz="1800" dirty="0"/>
            </a:br>
            <a:r>
              <a:rPr lang="id-ID" sz="1800" i="1" dirty="0"/>
              <a:t>Langkah 3</a:t>
            </a:r>
            <a:r>
              <a:rPr lang="id-ID" sz="1800" dirty="0"/>
              <a:t/>
            </a:r>
            <a:br>
              <a:rPr lang="id-ID" sz="1800" dirty="0"/>
            </a:br>
            <a:r>
              <a:rPr lang="id-ID" sz="1800" dirty="0" smtClean="0"/>
              <a:t>menentukan </a:t>
            </a:r>
            <a:r>
              <a:rPr lang="id-ID" sz="1800" dirty="0"/>
              <a:t>isian Waktu Atau Tempat Yang Akan Diukur. Ini dimaksudkan agar dapat mengidentifikasi kapan dan dimana data diperoleh.</a:t>
            </a:r>
            <a:br>
              <a:rPr lang="id-ID" sz="1800" dirty="0"/>
            </a:br>
            <a:endParaRPr lang="id-ID" sz="1800" dirty="0"/>
          </a:p>
          <a:p>
            <a:pPr marL="45720" indent="0">
              <a:buNone/>
            </a:pPr>
            <a:r>
              <a:rPr lang="id-ID" sz="1600" dirty="0"/>
              <a:t/>
            </a:r>
            <a:br>
              <a:rPr lang="id-ID" sz="1600" dirty="0"/>
            </a:br>
            <a:endParaRPr lang="id-ID" sz="1600" dirty="0"/>
          </a:p>
        </p:txBody>
      </p:sp>
    </p:spTree>
    <p:extLst>
      <p:ext uri="{BB962C8B-B14F-4D97-AF65-F5344CB8AC3E}">
        <p14:creationId xmlns:p14="http://schemas.microsoft.com/office/powerpoint/2010/main" val="212606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196752"/>
            <a:ext cx="7315200" cy="720080"/>
          </a:xfrm>
        </p:spPr>
        <p:txBody>
          <a:bodyPr/>
          <a:lstStyle/>
          <a:p>
            <a:r>
              <a:rPr lang="id-ID" dirty="0"/>
              <a:t>CHECK SHEET </a:t>
            </a:r>
            <a:r>
              <a:rPr lang="id-ID" dirty="0" smtClean="0"/>
              <a:t>(5)</a:t>
            </a:r>
            <a:endParaRPr lang="id-ID" dirty="0"/>
          </a:p>
        </p:txBody>
      </p:sp>
      <p:sp>
        <p:nvSpPr>
          <p:cNvPr id="3" name="Content Placeholder 2"/>
          <p:cNvSpPr>
            <a:spLocks noGrp="1"/>
          </p:cNvSpPr>
          <p:nvPr>
            <p:ph idx="1"/>
          </p:nvPr>
        </p:nvSpPr>
        <p:spPr>
          <a:xfrm>
            <a:off x="611560" y="2060848"/>
            <a:ext cx="7992888" cy="4464495"/>
          </a:xfrm>
        </p:spPr>
        <p:txBody>
          <a:bodyPr>
            <a:normAutofit/>
          </a:bodyPr>
          <a:lstStyle/>
          <a:p>
            <a:r>
              <a:rPr lang="id-ID" dirty="0"/>
              <a:t>Cara mengimplementasikan Check </a:t>
            </a:r>
            <a:r>
              <a:rPr lang="id-ID" dirty="0" smtClean="0"/>
              <a:t>Sheet</a:t>
            </a:r>
          </a:p>
          <a:p>
            <a:pPr marL="45720" indent="0">
              <a:buNone/>
            </a:pPr>
            <a:endParaRPr lang="id-ID" dirty="0"/>
          </a:p>
          <a:p>
            <a:pPr marL="265113" indent="0">
              <a:buNone/>
            </a:pPr>
            <a:r>
              <a:rPr lang="id-ID" i="1" dirty="0" smtClean="0"/>
              <a:t>Langkah </a:t>
            </a:r>
            <a:r>
              <a:rPr lang="id-ID" i="1" dirty="0"/>
              <a:t>4</a:t>
            </a:r>
            <a:r>
              <a:rPr lang="id-ID" dirty="0"/>
              <a:t/>
            </a:r>
            <a:br>
              <a:rPr lang="id-ID" dirty="0"/>
            </a:br>
            <a:r>
              <a:rPr lang="id-ID" dirty="0" smtClean="0"/>
              <a:t>mengimplementasi </a:t>
            </a:r>
            <a:r>
              <a:rPr lang="id-ID" dirty="0"/>
              <a:t>pengumpulan Data. Data dikumpulkan dengan  </a:t>
            </a:r>
            <a:r>
              <a:rPr lang="id-ID" dirty="0" smtClean="0"/>
              <a:t>   cara </a:t>
            </a:r>
            <a:r>
              <a:rPr lang="id-ID" dirty="0"/>
              <a:t>mencatat setiap peristiwa langsung pada lembar periksa. Yang perlu menjadi perhatian adalah jangan menunda mencatat informasi hingga akhir hari atau hingga </a:t>
            </a:r>
            <a:r>
              <a:rPr lang="id-ID" dirty="0" smtClean="0"/>
              <a:t>beristirahat</a:t>
            </a:r>
            <a:r>
              <a:rPr lang="id-ID" dirty="0"/>
              <a:t>.</a:t>
            </a:r>
            <a:br>
              <a:rPr lang="id-ID" dirty="0"/>
            </a:br>
            <a:r>
              <a:rPr lang="id-ID" dirty="0"/>
              <a:t/>
            </a:r>
            <a:br>
              <a:rPr lang="id-ID" dirty="0"/>
            </a:br>
            <a:r>
              <a:rPr lang="id-ID" i="1" dirty="0"/>
              <a:t>Langkah 5</a:t>
            </a:r>
            <a:r>
              <a:rPr lang="id-ID" dirty="0"/>
              <a:t/>
            </a:r>
            <a:br>
              <a:rPr lang="id-ID" dirty="0"/>
            </a:br>
            <a:r>
              <a:rPr lang="id-ID" dirty="0" smtClean="0"/>
              <a:t>menjumlahkan </a:t>
            </a:r>
            <a:r>
              <a:rPr lang="id-ID" dirty="0"/>
              <a:t>data atau merekapitulasi data. Maksudnya, Menjumlahkan </a:t>
            </a:r>
            <a:r>
              <a:rPr lang="id-ID" dirty="0" smtClean="0"/>
              <a:t>semua</a:t>
            </a:r>
            <a:endParaRPr lang="id-ID" dirty="0"/>
          </a:p>
          <a:p>
            <a:endParaRPr lang="id-ID" dirty="0"/>
          </a:p>
        </p:txBody>
      </p:sp>
    </p:spTree>
    <p:extLst>
      <p:ext uri="{BB962C8B-B14F-4D97-AF65-F5344CB8AC3E}">
        <p14:creationId xmlns:p14="http://schemas.microsoft.com/office/powerpoint/2010/main" val="25356745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836712"/>
            <a:ext cx="7315200" cy="781980"/>
          </a:xfrm>
        </p:spPr>
        <p:txBody>
          <a:bodyPr/>
          <a:lstStyle/>
          <a:p>
            <a:r>
              <a:rPr lang="id-ID" dirty="0" smtClean="0"/>
              <a:t>CONTOH CHECK SHEET</a:t>
            </a:r>
            <a:endParaRPr lang="id-ID" dirty="0"/>
          </a:p>
        </p:txBody>
      </p:sp>
      <p:sp>
        <p:nvSpPr>
          <p:cNvPr id="3" name="Content Placeholder 2"/>
          <p:cNvSpPr>
            <a:spLocks noGrp="1"/>
          </p:cNvSpPr>
          <p:nvPr>
            <p:ph idx="1"/>
          </p:nvPr>
        </p:nvSpPr>
        <p:spPr>
          <a:xfrm>
            <a:off x="914400" y="1844824"/>
            <a:ext cx="7762056" cy="4680519"/>
          </a:xfrm>
        </p:spPr>
        <p:txBody>
          <a:bodyPr/>
          <a:lstStyle/>
          <a:p>
            <a:r>
              <a:rPr lang="id-ID" i="1" dirty="0" smtClean="0"/>
              <a:t>Check </a:t>
            </a:r>
            <a:r>
              <a:rPr lang="id-ID" i="1" dirty="0"/>
              <a:t>Sheet untuk hasil proses produksi</a:t>
            </a:r>
            <a:r>
              <a:rPr lang="id-ID" dirty="0"/>
              <a:t/>
            </a:r>
            <a:br>
              <a:rPr lang="id-ID" dirty="0"/>
            </a:br>
            <a:r>
              <a:rPr lang="id-ID" dirty="0"/>
              <a:t>Data-data yang dikumpulkan adalah ukuran, berat dan diameter yang dihasilkan dari suatu proses. Namun hal ini dilakukan terhadap populasi hasil proses, sehingga membutuhkan waktu dan biaya yang besar. Untuk itu sering dilakukan random dalam pengambilan sampelnya.</a:t>
            </a:r>
          </a:p>
          <a:p>
            <a:endParaRPr lang="id-ID" dirty="0"/>
          </a:p>
        </p:txBody>
      </p:sp>
      <p:pic>
        <p:nvPicPr>
          <p:cNvPr id="5" name="Picture 4" descr="https://sites.google.com/site/kelolakualitas/_/rsrc/1378554152831/Check-Sheet/Contoh%20Check%20Sheet%20untuk%20hasil%20proses.jpg"/>
          <p:cNvPicPr/>
          <p:nvPr/>
        </p:nvPicPr>
        <p:blipFill>
          <a:blip r:embed="rId2">
            <a:extLst>
              <a:ext uri="{28A0092B-C50C-407E-A947-70E740481C1C}">
                <a14:useLocalDpi xmlns:a14="http://schemas.microsoft.com/office/drawing/2010/main" val="0"/>
              </a:ext>
            </a:extLst>
          </a:blip>
          <a:srcRect/>
          <a:stretch>
            <a:fillRect/>
          </a:stretch>
        </p:blipFill>
        <p:spPr bwMode="auto">
          <a:xfrm>
            <a:off x="2267744" y="3861048"/>
            <a:ext cx="4896544" cy="2808312"/>
          </a:xfrm>
          <a:prstGeom prst="rect">
            <a:avLst/>
          </a:prstGeom>
          <a:noFill/>
          <a:ln>
            <a:noFill/>
          </a:ln>
        </p:spPr>
      </p:pic>
    </p:spTree>
    <p:extLst>
      <p:ext uri="{BB962C8B-B14F-4D97-AF65-F5344CB8AC3E}">
        <p14:creationId xmlns:p14="http://schemas.microsoft.com/office/powerpoint/2010/main" val="418225126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908721"/>
            <a:ext cx="7315200" cy="936104"/>
          </a:xfrm>
        </p:spPr>
        <p:txBody>
          <a:bodyPr/>
          <a:lstStyle/>
          <a:p>
            <a:r>
              <a:rPr lang="id-ID" dirty="0"/>
              <a:t>CONTOH CHECK </a:t>
            </a:r>
            <a:r>
              <a:rPr lang="id-ID" dirty="0" smtClean="0"/>
              <a:t>SHEET (2)</a:t>
            </a:r>
            <a:endParaRPr lang="id-ID" dirty="0"/>
          </a:p>
        </p:txBody>
      </p:sp>
      <p:sp>
        <p:nvSpPr>
          <p:cNvPr id="3" name="Content Placeholder 2"/>
          <p:cNvSpPr>
            <a:spLocks noGrp="1"/>
          </p:cNvSpPr>
          <p:nvPr>
            <p:ph idx="1"/>
          </p:nvPr>
        </p:nvSpPr>
        <p:spPr>
          <a:xfrm>
            <a:off x="914400" y="1916833"/>
            <a:ext cx="7690048" cy="4392528"/>
          </a:xfrm>
        </p:spPr>
        <p:txBody>
          <a:bodyPr/>
          <a:lstStyle/>
          <a:p>
            <a:r>
              <a:rPr lang="id-ID" i="1" dirty="0"/>
              <a:t>Check Sheet untuk produk rusak/ cacat (Defective Item</a:t>
            </a:r>
            <a:r>
              <a:rPr lang="id-ID" dirty="0"/>
              <a:t>)</a:t>
            </a:r>
            <a:br>
              <a:rPr lang="id-ID" dirty="0"/>
            </a:br>
            <a:r>
              <a:rPr lang="id-ID" dirty="0" smtClean="0"/>
              <a:t>digunakan </a:t>
            </a:r>
            <a:r>
              <a:rPr lang="id-ID" dirty="0"/>
              <a:t>untuk mencatat data tentang jumlah defect (cacat), prosentase kerusakan. Dan bila diperlukan, dapat digunakan untuk setiap macam penyebab kerusakan.</a:t>
            </a:r>
            <a:br>
              <a:rPr lang="id-ID" dirty="0"/>
            </a:br>
            <a:endParaRPr lang="id-ID" dirty="0"/>
          </a:p>
          <a:p>
            <a:endParaRPr lang="id-ID" dirty="0"/>
          </a:p>
        </p:txBody>
      </p:sp>
      <p:pic>
        <p:nvPicPr>
          <p:cNvPr id="4" name="Picture 3" descr="https://sites.google.com/site/kelolakualitas/_/rsrc/1378554152831/Check-Sheet/Contoh%20Check%20Sheet%20untuk%20produk%20rusak.jpg"/>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429000"/>
            <a:ext cx="5472608" cy="3024336"/>
          </a:xfrm>
          <a:prstGeom prst="rect">
            <a:avLst/>
          </a:prstGeom>
          <a:noFill/>
          <a:ln>
            <a:noFill/>
          </a:ln>
        </p:spPr>
      </p:pic>
    </p:spTree>
    <p:extLst>
      <p:ext uri="{BB962C8B-B14F-4D97-AF65-F5344CB8AC3E}">
        <p14:creationId xmlns:p14="http://schemas.microsoft.com/office/powerpoint/2010/main" val="3863478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08720"/>
            <a:ext cx="7315200" cy="853988"/>
          </a:xfrm>
        </p:spPr>
        <p:txBody>
          <a:bodyPr/>
          <a:lstStyle/>
          <a:p>
            <a:r>
              <a:rPr lang="id-ID" dirty="0"/>
              <a:t>CONTOH CHECK SHEET </a:t>
            </a:r>
            <a:r>
              <a:rPr lang="id-ID" dirty="0" smtClean="0"/>
              <a:t>(3)</a:t>
            </a:r>
            <a:endParaRPr lang="id-ID" dirty="0"/>
          </a:p>
        </p:txBody>
      </p:sp>
      <p:sp>
        <p:nvSpPr>
          <p:cNvPr id="3" name="Content Placeholder 2"/>
          <p:cNvSpPr>
            <a:spLocks noGrp="1"/>
          </p:cNvSpPr>
          <p:nvPr>
            <p:ph idx="1"/>
          </p:nvPr>
        </p:nvSpPr>
        <p:spPr>
          <a:xfrm>
            <a:off x="683568" y="1772816"/>
            <a:ext cx="8064896" cy="4680519"/>
          </a:xfrm>
        </p:spPr>
        <p:txBody>
          <a:bodyPr/>
          <a:lstStyle/>
          <a:p>
            <a:r>
              <a:rPr lang="id-ID" i="1" dirty="0"/>
              <a:t>Check Sheet untuk lokasi kerusakan (Defective Location</a:t>
            </a:r>
            <a:r>
              <a:rPr lang="id-ID" dirty="0"/>
              <a:t>)</a:t>
            </a:r>
            <a:br>
              <a:rPr lang="id-ID" dirty="0"/>
            </a:br>
            <a:r>
              <a:rPr lang="id-ID" dirty="0" smtClean="0"/>
              <a:t>digunakan </a:t>
            </a:r>
            <a:r>
              <a:rPr lang="id-ID" dirty="0"/>
              <a:t>untuk mencatat lokasi dimana kerusakan  terjadi, pencatatan lokasi kerusakan ini biasanya dilakukan dengan membuat gambar dari produk yang dibuat dan tanda-tanda tertentu diberikan pada lokasi kerusakan.</a:t>
            </a:r>
          </a:p>
          <a:p>
            <a:endParaRPr lang="id-ID" dirty="0"/>
          </a:p>
        </p:txBody>
      </p:sp>
      <p:pic>
        <p:nvPicPr>
          <p:cNvPr id="4" name="Picture 3" descr="https://sites.google.com/site/kelolakualitas/_/rsrc/1378554152831/Check-Sheet/Contoh%20Check%20sheet%20untuk%20lokasi%20kerusakan.jpg"/>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429000"/>
            <a:ext cx="5184576" cy="2952328"/>
          </a:xfrm>
          <a:prstGeom prst="rect">
            <a:avLst/>
          </a:prstGeom>
          <a:noFill/>
          <a:ln>
            <a:noFill/>
          </a:ln>
        </p:spPr>
      </p:pic>
    </p:spTree>
    <p:extLst>
      <p:ext uri="{BB962C8B-B14F-4D97-AF65-F5344CB8AC3E}">
        <p14:creationId xmlns:p14="http://schemas.microsoft.com/office/powerpoint/2010/main" val="11712915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08720"/>
            <a:ext cx="7315200" cy="804165"/>
          </a:xfrm>
        </p:spPr>
        <p:txBody>
          <a:bodyPr/>
          <a:lstStyle/>
          <a:p>
            <a:r>
              <a:rPr lang="id-ID" dirty="0"/>
              <a:t>CONTOH CHECK SHEET </a:t>
            </a:r>
            <a:r>
              <a:rPr lang="id-ID" dirty="0" smtClean="0"/>
              <a:t>(4)</a:t>
            </a:r>
            <a:endParaRPr lang="id-ID" dirty="0"/>
          </a:p>
        </p:txBody>
      </p:sp>
      <p:sp>
        <p:nvSpPr>
          <p:cNvPr id="3" name="Content Placeholder 2"/>
          <p:cNvSpPr>
            <a:spLocks noGrp="1"/>
          </p:cNvSpPr>
          <p:nvPr>
            <p:ph idx="1"/>
          </p:nvPr>
        </p:nvSpPr>
        <p:spPr>
          <a:xfrm>
            <a:off x="827584" y="1772816"/>
            <a:ext cx="7546032" cy="4536545"/>
          </a:xfrm>
        </p:spPr>
        <p:txBody>
          <a:bodyPr/>
          <a:lstStyle/>
          <a:p>
            <a:r>
              <a:rPr lang="id-ID" i="1" dirty="0"/>
              <a:t>Check Sheet untuk Penyebab kerusakan (Defective Cause</a:t>
            </a:r>
            <a:r>
              <a:rPr lang="id-ID" dirty="0"/>
              <a:t>)</a:t>
            </a:r>
            <a:br>
              <a:rPr lang="id-ID" dirty="0"/>
            </a:br>
            <a:r>
              <a:rPr lang="id-ID" dirty="0" smtClean="0"/>
              <a:t>digunakan </a:t>
            </a:r>
            <a:r>
              <a:rPr lang="id-ID" dirty="0"/>
              <a:t>untuk meneliti faktor-faktor penyebab kerusakan. Untuk masalah-masalah yang lebih kompleks, akan lebih baik bila digunakan analisa yang lebih mendalam tentang sebab-sebab dan akibat-akibat dengan menggunakan Scatter </a:t>
            </a:r>
            <a:r>
              <a:rPr lang="id-ID" dirty="0" smtClean="0"/>
              <a:t>Diagram</a:t>
            </a:r>
            <a:endParaRPr lang="id-ID" dirty="0"/>
          </a:p>
          <a:p>
            <a:endParaRPr lang="id-ID" dirty="0"/>
          </a:p>
        </p:txBody>
      </p:sp>
      <p:pic>
        <p:nvPicPr>
          <p:cNvPr id="4" name="Picture 3" descr="https://sites.google.com/site/kelolakualitas/_/rsrc/1378554152831/Check-Sheet/Contoh%20Check%20Sheet%20untuk%20penyebab%20kerusakan.jpg"/>
          <p:cNvPicPr/>
          <p:nvPr/>
        </p:nvPicPr>
        <p:blipFill>
          <a:blip r:embed="rId2">
            <a:extLst>
              <a:ext uri="{28A0092B-C50C-407E-A947-70E740481C1C}">
                <a14:useLocalDpi xmlns:a14="http://schemas.microsoft.com/office/drawing/2010/main" val="0"/>
              </a:ext>
            </a:extLst>
          </a:blip>
          <a:srcRect/>
          <a:stretch>
            <a:fillRect/>
          </a:stretch>
        </p:blipFill>
        <p:spPr bwMode="auto">
          <a:xfrm>
            <a:off x="2248671" y="3645024"/>
            <a:ext cx="5328592" cy="2799715"/>
          </a:xfrm>
          <a:prstGeom prst="rect">
            <a:avLst/>
          </a:prstGeom>
          <a:noFill/>
          <a:ln>
            <a:noFill/>
          </a:ln>
        </p:spPr>
      </p:pic>
    </p:spTree>
    <p:extLst>
      <p:ext uri="{BB962C8B-B14F-4D97-AF65-F5344CB8AC3E}">
        <p14:creationId xmlns:p14="http://schemas.microsoft.com/office/powerpoint/2010/main" val="13691447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764704"/>
            <a:ext cx="7315200" cy="804165"/>
          </a:xfrm>
        </p:spPr>
        <p:txBody>
          <a:bodyPr/>
          <a:lstStyle/>
          <a:p>
            <a:r>
              <a:rPr lang="id-ID" dirty="0" smtClean="0"/>
              <a:t>HISTOGRAM</a:t>
            </a:r>
            <a:endParaRPr lang="id-ID" dirty="0"/>
          </a:p>
        </p:txBody>
      </p:sp>
      <p:sp>
        <p:nvSpPr>
          <p:cNvPr id="3" name="Content Placeholder 2"/>
          <p:cNvSpPr>
            <a:spLocks noGrp="1"/>
          </p:cNvSpPr>
          <p:nvPr>
            <p:ph idx="1"/>
          </p:nvPr>
        </p:nvSpPr>
        <p:spPr>
          <a:xfrm>
            <a:off x="683568" y="1772816"/>
            <a:ext cx="7992888" cy="4536545"/>
          </a:xfrm>
        </p:spPr>
        <p:txBody>
          <a:bodyPr>
            <a:normAutofit fontScale="92500" lnSpcReduction="10000"/>
          </a:bodyPr>
          <a:lstStyle/>
          <a:p>
            <a:r>
              <a:rPr lang="id-ID" dirty="0"/>
              <a:t>Merupakan penyajian data frekuensi yang diubah menjadi diagram batang</a:t>
            </a:r>
            <a:endParaRPr lang="id-ID" dirty="0" smtClean="0"/>
          </a:p>
          <a:p>
            <a:r>
              <a:rPr lang="id-ID" dirty="0" smtClean="0"/>
              <a:t>Histogram menjelaskan variasi proses, namun belum mengurutkan rangking dari variasi terbesar sampai dengan yang terkecil</a:t>
            </a:r>
          </a:p>
          <a:p>
            <a:r>
              <a:rPr lang="id-ID" dirty="0" smtClean="0"/>
              <a:t>Juga menunjukkan kemampuan proses, dan apabila memungkinkan dapat menunjukkan hubungan dengan spesifikasi proses dan angka-angka nominal, misal : rata-rata</a:t>
            </a:r>
          </a:p>
          <a:p>
            <a:r>
              <a:rPr lang="id-ID" dirty="0" smtClean="0"/>
              <a:t>Aplikasi histogram </a:t>
            </a:r>
            <a:r>
              <a:rPr lang="id-ID" dirty="0"/>
              <a:t>sangat tepat digunakan pada saat kita </a:t>
            </a:r>
            <a:endParaRPr lang="id-ID" dirty="0" smtClean="0"/>
          </a:p>
          <a:p>
            <a:pPr marL="633413" indent="-368300">
              <a:buNone/>
            </a:pPr>
            <a:r>
              <a:rPr lang="id-ID" dirty="0" smtClean="0"/>
              <a:t>1</a:t>
            </a:r>
            <a:r>
              <a:rPr lang="id-ID" dirty="0"/>
              <a:t>)  ingin menetapkan apakah proses berjalan dengan stabil atau tidak </a:t>
            </a:r>
            <a:endParaRPr lang="id-ID" dirty="0" smtClean="0"/>
          </a:p>
          <a:p>
            <a:pPr marL="633413" indent="-368300">
              <a:buNone/>
            </a:pPr>
            <a:r>
              <a:rPr lang="id-ID" dirty="0" smtClean="0"/>
              <a:t>2</a:t>
            </a:r>
            <a:r>
              <a:rPr lang="id-ID" dirty="0"/>
              <a:t>) ingin mendapatkan informasi tentang performance sekarang atau variasi </a:t>
            </a:r>
            <a:r>
              <a:rPr lang="id-ID" dirty="0" smtClean="0"/>
              <a:t>proses</a:t>
            </a:r>
          </a:p>
          <a:p>
            <a:pPr marL="530225" indent="-265113">
              <a:buNone/>
            </a:pPr>
            <a:r>
              <a:rPr lang="id-ID" dirty="0" smtClean="0"/>
              <a:t>3</a:t>
            </a:r>
            <a:r>
              <a:rPr lang="id-ID" dirty="0"/>
              <a:t>) ingin menguji dan mengevaluasi perbaikan proses untuk </a:t>
            </a:r>
            <a:r>
              <a:rPr lang="id-ID" dirty="0" smtClean="0"/>
              <a:t>peningkatan</a:t>
            </a:r>
          </a:p>
          <a:p>
            <a:pPr marL="530225" indent="-265113">
              <a:buNone/>
            </a:pPr>
            <a:r>
              <a:rPr lang="id-ID" dirty="0" smtClean="0"/>
              <a:t>4</a:t>
            </a:r>
            <a:r>
              <a:rPr lang="id-ID" dirty="0"/>
              <a:t>) ingin mengembangkan pengukuran dan memonitor peningkatan proses</a:t>
            </a:r>
          </a:p>
        </p:txBody>
      </p:sp>
    </p:spTree>
    <p:extLst>
      <p:ext uri="{BB962C8B-B14F-4D97-AF65-F5344CB8AC3E}">
        <p14:creationId xmlns:p14="http://schemas.microsoft.com/office/powerpoint/2010/main" val="1988345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92696"/>
            <a:ext cx="7315200" cy="781980"/>
          </a:xfrm>
        </p:spPr>
        <p:txBody>
          <a:bodyPr/>
          <a:lstStyle/>
          <a:p>
            <a:r>
              <a:rPr lang="id-ID" dirty="0" smtClean="0"/>
              <a:t>HISTOGRAM (2)</a:t>
            </a:r>
            <a:endParaRPr lang="id-ID" dirty="0"/>
          </a:p>
        </p:txBody>
      </p:sp>
      <p:sp>
        <p:nvSpPr>
          <p:cNvPr id="3" name="Content Placeholder 2"/>
          <p:cNvSpPr>
            <a:spLocks noGrp="1"/>
          </p:cNvSpPr>
          <p:nvPr>
            <p:ph idx="1"/>
          </p:nvPr>
        </p:nvSpPr>
        <p:spPr>
          <a:xfrm>
            <a:off x="467544" y="1556792"/>
            <a:ext cx="8352928" cy="4968552"/>
          </a:xfrm>
        </p:spPr>
        <p:txBody>
          <a:bodyPr>
            <a:normAutofit lnSpcReduction="10000"/>
          </a:bodyPr>
          <a:lstStyle/>
          <a:p>
            <a:r>
              <a:rPr lang="id-ID" dirty="0"/>
              <a:t>Dalam histogram, garis vertikal menunjukkan banyaknya observasi tiap-tiap kelas, horisontal </a:t>
            </a:r>
            <a:r>
              <a:rPr lang="id-ID" dirty="0" smtClean="0"/>
              <a:t>menyatakan </a:t>
            </a:r>
            <a:r>
              <a:rPr lang="id-ID" dirty="0"/>
              <a:t>batas-batas kelas interval dan sumbu tegak yang menyatakan fekuensi </a:t>
            </a:r>
            <a:r>
              <a:rPr lang="id-ID" dirty="0" smtClean="0"/>
              <a:t>absolute </a:t>
            </a:r>
            <a:r>
              <a:rPr lang="id-ID" dirty="0"/>
              <a:t>atau frekuensi relatif</a:t>
            </a:r>
            <a:r>
              <a:rPr lang="id-ID" dirty="0" smtClean="0"/>
              <a:t>.</a:t>
            </a:r>
          </a:p>
          <a:p>
            <a:r>
              <a:rPr lang="id-ID" dirty="0"/>
              <a:t>Bila bentuk Histogram pada sisi kiri dan kanan dari kelas yang tertinggi berbentuk simetri, maka dapat diprediksi bahwa proses berjalan konsisten, artinya seluruh  faktor-faktor dalam proses memenuhi syarat-syarat yang ditentukan</a:t>
            </a:r>
            <a:r>
              <a:rPr lang="id-ID" dirty="0" smtClean="0"/>
              <a:t>.</a:t>
            </a:r>
          </a:p>
          <a:p>
            <a:r>
              <a:rPr lang="id-ID" dirty="0"/>
              <a:t>Bila sebaran data melampaui batas-batas spesifikasi, maka dapat dikatakan bahwa ada bagian dari hasil produk yang tidak memenuhi spesifikasi mutu. Tetapi sebaliknya, bila sebaran data ternyata berada di dalam batas-batas spesifikasi, maka hasil produk sudah memenuhi spesifikasi mutu yang ditetapkan. </a:t>
            </a:r>
            <a:endParaRPr lang="id-ID" dirty="0" smtClean="0"/>
          </a:p>
          <a:p>
            <a:r>
              <a:rPr lang="id-ID" dirty="0" smtClean="0"/>
              <a:t>Secara </a:t>
            </a:r>
            <a:r>
              <a:rPr lang="id-ID" dirty="0"/>
              <a:t>umum, histogram biasa digunakan untuk memantau pengembangan produk baru, penggunaan alat atau teknologi produksi yang baru, memprediksi kondisi pengendalian proses, hasil penjualan, manajemen lingkungan dan lain sebagainya.</a:t>
            </a:r>
          </a:p>
        </p:txBody>
      </p:sp>
    </p:spTree>
    <p:extLst>
      <p:ext uri="{BB962C8B-B14F-4D97-AF65-F5344CB8AC3E}">
        <p14:creationId xmlns:p14="http://schemas.microsoft.com/office/powerpoint/2010/main" val="11255735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80728"/>
            <a:ext cx="7315200" cy="804165"/>
          </a:xfrm>
        </p:spPr>
        <p:txBody>
          <a:bodyPr/>
          <a:lstStyle/>
          <a:p>
            <a:r>
              <a:rPr lang="id-ID" dirty="0"/>
              <a:t>HISTOGRAM </a:t>
            </a:r>
            <a:r>
              <a:rPr lang="id-ID" dirty="0" smtClean="0"/>
              <a:t>(3)</a:t>
            </a:r>
            <a:endParaRPr lang="id-ID" dirty="0"/>
          </a:p>
        </p:txBody>
      </p:sp>
      <p:sp>
        <p:nvSpPr>
          <p:cNvPr id="3" name="Content Placeholder 2"/>
          <p:cNvSpPr>
            <a:spLocks noGrp="1"/>
          </p:cNvSpPr>
          <p:nvPr>
            <p:ph idx="1"/>
          </p:nvPr>
        </p:nvSpPr>
        <p:spPr>
          <a:xfrm>
            <a:off x="683568" y="2060849"/>
            <a:ext cx="7848872" cy="4248512"/>
          </a:xfrm>
        </p:spPr>
        <p:txBody>
          <a:bodyPr/>
          <a:lstStyle/>
          <a:p>
            <a:pPr algn="just"/>
            <a:r>
              <a:rPr lang="id-ID" dirty="0"/>
              <a:t>Langkah-langkah membuat histogram :</a:t>
            </a:r>
          </a:p>
          <a:p>
            <a:pPr lvl="1" algn="just"/>
            <a:r>
              <a:rPr lang="id-ID" dirty="0"/>
              <a:t>Buat sumbu dimana sumbu X menyatakan nilai, sumbu Y menyatakan frekuensi</a:t>
            </a:r>
          </a:p>
          <a:p>
            <a:pPr lvl="1" algn="just"/>
            <a:r>
              <a:rPr lang="id-ID" dirty="0"/>
              <a:t>Buat skala masing-masing sumbu</a:t>
            </a:r>
          </a:p>
          <a:p>
            <a:pPr lvl="1" algn="just"/>
            <a:r>
              <a:rPr lang="id-ID" dirty="0"/>
              <a:t>Buat batas kelas                setiap tepi bawah kelas dikurangi 0.5</a:t>
            </a:r>
          </a:p>
          <a:p>
            <a:pPr lvl="1" algn="just"/>
            <a:r>
              <a:rPr lang="id-ID" dirty="0"/>
              <a:t>Membuat tabel distribusi frekuensi untuk membuat grafik histogram</a:t>
            </a:r>
          </a:p>
          <a:p>
            <a:endParaRPr lang="id-ID" dirty="0"/>
          </a:p>
        </p:txBody>
      </p:sp>
      <p:cxnSp>
        <p:nvCxnSpPr>
          <p:cNvPr id="4" name="Straight Arrow Connector 3"/>
          <p:cNvCxnSpPr/>
          <p:nvPr/>
        </p:nvCxnSpPr>
        <p:spPr>
          <a:xfrm>
            <a:off x="3059832" y="3573016"/>
            <a:ext cx="8640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4989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80728"/>
            <a:ext cx="7315200" cy="781980"/>
          </a:xfrm>
        </p:spPr>
        <p:txBody>
          <a:bodyPr/>
          <a:lstStyle/>
          <a:p>
            <a:r>
              <a:rPr lang="id-ID" dirty="0" smtClean="0"/>
              <a:t>CONTOH HISTOGRAM </a:t>
            </a:r>
            <a:endParaRPr lang="id-ID" dirty="0"/>
          </a:p>
        </p:txBody>
      </p:sp>
      <p:sp>
        <p:nvSpPr>
          <p:cNvPr id="3" name="Content Placeholder 2"/>
          <p:cNvSpPr>
            <a:spLocks noGrp="1"/>
          </p:cNvSpPr>
          <p:nvPr>
            <p:ph idx="1"/>
          </p:nvPr>
        </p:nvSpPr>
        <p:spPr>
          <a:xfrm>
            <a:off x="914400" y="2060849"/>
            <a:ext cx="7618040" cy="4248512"/>
          </a:xfrm>
        </p:spPr>
        <p:txBody>
          <a:bodyPr/>
          <a:lstStyle/>
          <a:p>
            <a:endParaRPr lang="id-ID" dirty="0"/>
          </a:p>
        </p:txBody>
      </p:sp>
      <p:graphicFrame>
        <p:nvGraphicFramePr>
          <p:cNvPr id="4" name="Chart 3"/>
          <p:cNvGraphicFramePr>
            <a:graphicFrameLocks/>
          </p:cNvGraphicFramePr>
          <p:nvPr>
            <p:extLst>
              <p:ext uri="{D42A27DB-BD31-4B8C-83A1-F6EECF244321}">
                <p14:modId xmlns:p14="http://schemas.microsoft.com/office/powerpoint/2010/main" val="2592241108"/>
              </p:ext>
            </p:extLst>
          </p:nvPr>
        </p:nvGraphicFramePr>
        <p:xfrm>
          <a:off x="1187624" y="2060848"/>
          <a:ext cx="6480720" cy="410445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81222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2" y="908720"/>
            <a:ext cx="7315200" cy="804165"/>
          </a:xfrm>
        </p:spPr>
        <p:txBody>
          <a:bodyPr/>
          <a:lstStyle/>
          <a:p>
            <a:r>
              <a:rPr lang="id-ID" dirty="0" smtClean="0"/>
              <a:t>DIAGRAM PARETO</a:t>
            </a:r>
            <a:endParaRPr lang="id-ID" dirty="0"/>
          </a:p>
        </p:txBody>
      </p:sp>
      <p:sp>
        <p:nvSpPr>
          <p:cNvPr id="3" name="Content Placeholder 2"/>
          <p:cNvSpPr>
            <a:spLocks noGrp="1"/>
          </p:cNvSpPr>
          <p:nvPr>
            <p:ph idx="1"/>
          </p:nvPr>
        </p:nvSpPr>
        <p:spPr>
          <a:xfrm>
            <a:off x="914400" y="1916833"/>
            <a:ext cx="7906072" cy="4392528"/>
          </a:xfrm>
        </p:spPr>
        <p:txBody>
          <a:bodyPr>
            <a:normAutofit lnSpcReduction="10000"/>
          </a:bodyPr>
          <a:lstStyle/>
          <a:p>
            <a:r>
              <a:rPr lang="id-ID" dirty="0"/>
              <a:t>Diagram Pareto dikembangkan oleh Vilfredo Frederigo Samoso pada akhir abad ke-19 merupakan pendekatan logic dari tahap awal pada proses perbaikan suatu situasi yang digambarkan dalam bentuk histogram yang dikenal sebagai konsep vital few and the trivial many untuk mendapatkan menyebab utamanya. </a:t>
            </a:r>
          </a:p>
          <a:p>
            <a:r>
              <a:rPr lang="id-ID" dirty="0" smtClean="0"/>
              <a:t>Merupakan suatu gambar yang mengurutkan klasifikasi data dari kiri ke kanan menurut urutan rangking tertinggi hingga terendah</a:t>
            </a:r>
          </a:p>
          <a:p>
            <a:r>
              <a:rPr lang="id-ID" dirty="0" smtClean="0"/>
              <a:t>Membantu menemukan permasalahan yang paling penting untuk segera diselesaikan sampai dengan masalah yang tidak harus segera diselesaikan</a:t>
            </a:r>
          </a:p>
          <a:p>
            <a:r>
              <a:rPr lang="id-ID" dirty="0" smtClean="0"/>
              <a:t>Diagram pareto dapat mengidentifikasi masalah yang paling penting yang mempengaruhi usaha perbaikan kualitas dan memberi petunjuk untuk mengalokasikan sumber daya untuk menyelesaikan masalah</a:t>
            </a:r>
          </a:p>
          <a:p>
            <a:endParaRPr lang="id-ID" dirty="0"/>
          </a:p>
        </p:txBody>
      </p:sp>
    </p:spTree>
    <p:extLst>
      <p:ext uri="{BB962C8B-B14F-4D97-AF65-F5344CB8AC3E}">
        <p14:creationId xmlns:p14="http://schemas.microsoft.com/office/powerpoint/2010/main" val="2041551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980728"/>
            <a:ext cx="7315200" cy="732157"/>
          </a:xfrm>
        </p:spPr>
        <p:txBody>
          <a:bodyPr/>
          <a:lstStyle/>
          <a:p>
            <a:r>
              <a:rPr lang="id-ID" dirty="0"/>
              <a:t>DIAGRAM </a:t>
            </a:r>
            <a:r>
              <a:rPr lang="id-ID" dirty="0" smtClean="0"/>
              <a:t>PARETO (2)</a:t>
            </a:r>
            <a:endParaRPr lang="id-ID" dirty="0"/>
          </a:p>
        </p:txBody>
      </p:sp>
      <p:sp>
        <p:nvSpPr>
          <p:cNvPr id="3" name="Content Placeholder 2"/>
          <p:cNvSpPr>
            <a:spLocks noGrp="1"/>
          </p:cNvSpPr>
          <p:nvPr>
            <p:ph idx="1"/>
          </p:nvPr>
        </p:nvSpPr>
        <p:spPr>
          <a:xfrm>
            <a:off x="539552" y="1772816"/>
            <a:ext cx="8280920" cy="4536545"/>
          </a:xfrm>
        </p:spPr>
        <p:txBody>
          <a:bodyPr>
            <a:noAutofit/>
          </a:bodyPr>
          <a:lstStyle/>
          <a:p>
            <a:r>
              <a:rPr lang="id-ID" dirty="0" smtClean="0"/>
              <a:t>Langkah penyusunan </a:t>
            </a:r>
            <a:r>
              <a:rPr lang="id-ID" dirty="0"/>
              <a:t>Diagram Pareto </a:t>
            </a:r>
            <a:r>
              <a:rPr lang="id-ID" dirty="0" smtClean="0"/>
              <a:t>:</a:t>
            </a:r>
          </a:p>
          <a:p>
            <a:pPr marL="633413" indent="-368300">
              <a:buNone/>
            </a:pPr>
            <a:r>
              <a:rPr lang="id-ID" sz="1800" dirty="0" smtClean="0"/>
              <a:t>1</a:t>
            </a:r>
            <a:r>
              <a:rPr lang="id-ID" sz="1800" dirty="0"/>
              <a:t>). Menentukan metode atau arti dari pengklasifikasian data, misalnya berdasarkan masalah, penyebab jenis ketidaksesuaian, dan sebagainya. </a:t>
            </a:r>
            <a:endParaRPr lang="id-ID" sz="1800" dirty="0" smtClean="0"/>
          </a:p>
          <a:p>
            <a:pPr marL="633413" indent="-368300">
              <a:buNone/>
            </a:pPr>
            <a:r>
              <a:rPr lang="id-ID" sz="1800" dirty="0" smtClean="0"/>
              <a:t>2</a:t>
            </a:r>
            <a:r>
              <a:rPr lang="id-ID" sz="1800" dirty="0"/>
              <a:t>). Menentukan satuan yang digunakan untuk membuat urutan karakteristik  karakteristik tersebut, misalnya rupiah, frekuensi, unit, dan sebagainya. </a:t>
            </a:r>
            <a:endParaRPr lang="id-ID" sz="1800" dirty="0" smtClean="0"/>
          </a:p>
          <a:p>
            <a:pPr marL="265113" indent="0">
              <a:buNone/>
            </a:pPr>
            <a:r>
              <a:rPr lang="id-ID" sz="1800" dirty="0" smtClean="0"/>
              <a:t>3</a:t>
            </a:r>
            <a:r>
              <a:rPr lang="id-ID" sz="1800" dirty="0"/>
              <a:t>). Mengumpulkan data sesuai dengan interval waktu yang telah ditentukan. </a:t>
            </a:r>
            <a:endParaRPr lang="id-ID" sz="1800" dirty="0" smtClean="0"/>
          </a:p>
          <a:p>
            <a:pPr marL="530225" indent="-265113">
              <a:buNone/>
            </a:pPr>
            <a:r>
              <a:rPr lang="id-ID" sz="1800" dirty="0" smtClean="0"/>
              <a:t>4</a:t>
            </a:r>
            <a:r>
              <a:rPr lang="id-ID" sz="1800" dirty="0"/>
              <a:t>). Merangkum data dan membuat rangking kategori data tersebut dari </a:t>
            </a:r>
            <a:r>
              <a:rPr lang="id-ID" sz="1800" dirty="0" smtClean="0"/>
              <a:t>yang  terbesar </a:t>
            </a:r>
            <a:r>
              <a:rPr lang="id-ID" sz="1800" dirty="0"/>
              <a:t>hingga yang terkecil. </a:t>
            </a:r>
            <a:endParaRPr lang="id-ID" sz="1800" dirty="0" smtClean="0"/>
          </a:p>
          <a:p>
            <a:pPr marL="530225" indent="-265113">
              <a:buNone/>
            </a:pPr>
            <a:r>
              <a:rPr lang="id-ID" sz="1800" dirty="0" smtClean="0"/>
              <a:t>5</a:t>
            </a:r>
            <a:r>
              <a:rPr lang="id-ID" sz="1800" dirty="0"/>
              <a:t>). Menghitung frekuensi kumulatif </a:t>
            </a:r>
            <a:r>
              <a:rPr lang="id-ID" sz="1800" dirty="0" smtClean="0"/>
              <a:t>atau persentase kumulatif yang  digunakan. </a:t>
            </a:r>
          </a:p>
          <a:p>
            <a:pPr marL="530225" indent="-265113">
              <a:buNone/>
            </a:pPr>
            <a:r>
              <a:rPr lang="id-ID" sz="1800" dirty="0" smtClean="0"/>
              <a:t>6</a:t>
            </a:r>
            <a:r>
              <a:rPr lang="id-ID" sz="1800" dirty="0"/>
              <a:t>). Menggambar diagram batang, menunjukkan tingkat kepentingan relatif masing- masing masalah. </a:t>
            </a:r>
            <a:endParaRPr lang="id-ID" sz="1800" dirty="0" smtClean="0"/>
          </a:p>
          <a:p>
            <a:pPr marL="265113" indent="0">
              <a:buNone/>
            </a:pPr>
            <a:r>
              <a:rPr lang="id-ID" sz="1800" dirty="0" smtClean="0"/>
              <a:t>7</a:t>
            </a:r>
            <a:r>
              <a:rPr lang="id-ID" sz="1800" dirty="0"/>
              <a:t>). Mengidentifikasi beberapa hal yang penting untuk mendapat perhatian. </a:t>
            </a:r>
          </a:p>
        </p:txBody>
      </p:sp>
    </p:spTree>
    <p:extLst>
      <p:ext uri="{BB962C8B-B14F-4D97-AF65-F5344CB8AC3E}">
        <p14:creationId xmlns:p14="http://schemas.microsoft.com/office/powerpoint/2010/main" val="19772716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1052736"/>
            <a:ext cx="7315200" cy="792088"/>
          </a:xfrm>
        </p:spPr>
        <p:txBody>
          <a:bodyPr>
            <a:normAutofit/>
          </a:bodyPr>
          <a:lstStyle/>
          <a:p>
            <a:r>
              <a:rPr lang="id-ID" dirty="0" smtClean="0"/>
              <a:t>CONTOH DIAGRAM </a:t>
            </a:r>
            <a:r>
              <a:rPr lang="id-ID" dirty="0"/>
              <a:t>PARETO </a:t>
            </a:r>
          </a:p>
        </p:txBody>
      </p:sp>
      <p:sp>
        <p:nvSpPr>
          <p:cNvPr id="3" name="Content Placeholder 2"/>
          <p:cNvSpPr>
            <a:spLocks noGrp="1"/>
          </p:cNvSpPr>
          <p:nvPr>
            <p:ph idx="1"/>
          </p:nvPr>
        </p:nvSpPr>
        <p:spPr>
          <a:xfrm>
            <a:off x="914400" y="1988841"/>
            <a:ext cx="7474024" cy="4320520"/>
          </a:xfrm>
        </p:spPr>
        <p:txBody>
          <a:bodyPr/>
          <a:lstStyle/>
          <a:p>
            <a:endParaRPr lang="id-ID" dirty="0"/>
          </a:p>
        </p:txBody>
      </p:sp>
      <p:pic>
        <p:nvPicPr>
          <p:cNvPr id="1026" name="Picture 2" descr="Gambar terka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060848"/>
            <a:ext cx="6840760" cy="4176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66206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1856</TotalTime>
  <Words>611</Words>
  <Application>Microsoft Office PowerPoint</Application>
  <PresentationFormat>On-screen Show (4:3)</PresentationFormat>
  <Paragraphs>87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Perspective</vt:lpstr>
      <vt:lpstr>TEKNIK PERBAIKAN KUALITAS (1)</vt:lpstr>
      <vt:lpstr>BASIC TOOLS = 7 TOOLS</vt:lpstr>
      <vt:lpstr>CHECK SHEET</vt:lpstr>
      <vt:lpstr>CHECK SHEET (2)</vt:lpstr>
      <vt:lpstr>CHECK SHEET (3)</vt:lpstr>
      <vt:lpstr>CHECK SHEET (4)</vt:lpstr>
      <vt:lpstr>CHECK SHEET (5)</vt:lpstr>
      <vt:lpstr>CONTOH CHECK SHEET</vt:lpstr>
      <vt:lpstr>CONTOH CHECK SHEET (2)</vt:lpstr>
      <vt:lpstr>CONTOH CHECK SHEET (3)</vt:lpstr>
      <vt:lpstr>CONTOH CHECK SHEET (4)</vt:lpstr>
      <vt:lpstr>HISTOGRAM</vt:lpstr>
      <vt:lpstr>HISTOGRAM (2)</vt:lpstr>
      <vt:lpstr>HISTOGRAM (3)</vt:lpstr>
      <vt:lpstr>CONTOH HISTOGRAM </vt:lpstr>
      <vt:lpstr>DIAGRAM PARETO</vt:lpstr>
      <vt:lpstr>DIAGRAM PARETO (2)</vt:lpstr>
      <vt:lpstr>CONTOH DIAGRAM PARETO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TEKNIK PERBAIKAN KUALITAS</dc:title>
  <dc:creator>asus</dc:creator>
  <cp:lastModifiedBy>Windows User</cp:lastModifiedBy>
  <cp:revision>38</cp:revision>
  <dcterms:created xsi:type="dcterms:W3CDTF">2017-10-02T23:21:59Z</dcterms:created>
  <dcterms:modified xsi:type="dcterms:W3CDTF">2020-10-02T15:52:41Z</dcterms:modified>
</cp:coreProperties>
</file>